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64"/>
  </p:notesMasterIdLst>
  <p:sldIdLst>
    <p:sldId id="256" r:id="rId2"/>
    <p:sldId id="273" r:id="rId3"/>
    <p:sldId id="257" r:id="rId4"/>
    <p:sldId id="263" r:id="rId5"/>
    <p:sldId id="274" r:id="rId6"/>
    <p:sldId id="275" r:id="rId7"/>
    <p:sldId id="265" r:id="rId8"/>
    <p:sldId id="272" r:id="rId9"/>
    <p:sldId id="268" r:id="rId10"/>
    <p:sldId id="266" r:id="rId11"/>
    <p:sldId id="277" r:id="rId12"/>
    <p:sldId id="278" r:id="rId13"/>
    <p:sldId id="264" r:id="rId14"/>
    <p:sldId id="280" r:id="rId15"/>
    <p:sldId id="276" r:id="rId16"/>
    <p:sldId id="279" r:id="rId17"/>
    <p:sldId id="285" r:id="rId18"/>
    <p:sldId id="270" r:id="rId19"/>
    <p:sldId id="281" r:id="rId20"/>
    <p:sldId id="282" r:id="rId21"/>
    <p:sldId id="283" r:id="rId22"/>
    <p:sldId id="284" r:id="rId23"/>
    <p:sldId id="271" r:id="rId24"/>
    <p:sldId id="286" r:id="rId25"/>
    <p:sldId id="308" r:id="rId26"/>
    <p:sldId id="304" r:id="rId27"/>
    <p:sldId id="288" r:id="rId28"/>
    <p:sldId id="287" r:id="rId29"/>
    <p:sldId id="289" r:id="rId30"/>
    <p:sldId id="293" r:id="rId31"/>
    <p:sldId id="300" r:id="rId32"/>
    <p:sldId id="292" r:id="rId33"/>
    <p:sldId id="291" r:id="rId34"/>
    <p:sldId id="294" r:id="rId35"/>
    <p:sldId id="290" r:id="rId36"/>
    <p:sldId id="295" r:id="rId37"/>
    <p:sldId id="299" r:id="rId38"/>
    <p:sldId id="298" r:id="rId39"/>
    <p:sldId id="297" r:id="rId40"/>
    <p:sldId id="301" r:id="rId41"/>
    <p:sldId id="302" r:id="rId42"/>
    <p:sldId id="305" r:id="rId43"/>
    <p:sldId id="317" r:id="rId44"/>
    <p:sldId id="309" r:id="rId45"/>
    <p:sldId id="306" r:id="rId46"/>
    <p:sldId id="314" r:id="rId47"/>
    <p:sldId id="313" r:id="rId48"/>
    <p:sldId id="312" r:id="rId49"/>
    <p:sldId id="311" r:id="rId50"/>
    <p:sldId id="316" r:id="rId51"/>
    <p:sldId id="315" r:id="rId52"/>
    <p:sldId id="318" r:id="rId53"/>
    <p:sldId id="320" r:id="rId54"/>
    <p:sldId id="321" r:id="rId55"/>
    <p:sldId id="259" r:id="rId56"/>
    <p:sldId id="260" r:id="rId57"/>
    <p:sldId id="323" r:id="rId58"/>
    <p:sldId id="324" r:id="rId59"/>
    <p:sldId id="310" r:id="rId60"/>
    <p:sldId id="261" r:id="rId61"/>
    <p:sldId id="303" r:id="rId62"/>
    <p:sldId id="267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0487D2-1AED-4477-8EAC-4D0952E9385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563DAA0-A2BC-4F73-9E76-84033959AF48}">
      <dgm:prSet/>
      <dgm:spPr/>
      <dgm:t>
        <a:bodyPr/>
        <a:lstStyle/>
        <a:p>
          <a:r>
            <a:rPr lang="en-US"/>
            <a:t>Gene expression studies</a:t>
          </a:r>
        </a:p>
      </dgm:t>
    </dgm:pt>
    <dgm:pt modelId="{8C5C2395-C442-4BC8-B62E-32B85D055BD1}" type="parTrans" cxnId="{2B434216-3734-4D97-9C65-4E4A9CCD2C3F}">
      <dgm:prSet/>
      <dgm:spPr/>
      <dgm:t>
        <a:bodyPr/>
        <a:lstStyle/>
        <a:p>
          <a:endParaRPr lang="en-US"/>
        </a:p>
      </dgm:t>
    </dgm:pt>
    <dgm:pt modelId="{010AE079-CA92-4657-BC54-45BE886C57CF}" type="sibTrans" cxnId="{2B434216-3734-4D97-9C65-4E4A9CCD2C3F}">
      <dgm:prSet/>
      <dgm:spPr/>
      <dgm:t>
        <a:bodyPr/>
        <a:lstStyle/>
        <a:p>
          <a:endParaRPr lang="en-US"/>
        </a:p>
      </dgm:t>
    </dgm:pt>
    <dgm:pt modelId="{67D7045B-0712-400A-A4F7-7E521EC1A6CE}">
      <dgm:prSet/>
      <dgm:spPr/>
      <dgm:t>
        <a:bodyPr/>
        <a:lstStyle/>
        <a:p>
          <a:r>
            <a:rPr lang="en-US"/>
            <a:t>Rare Cell Type Detection</a:t>
          </a:r>
        </a:p>
      </dgm:t>
    </dgm:pt>
    <dgm:pt modelId="{57B42AC5-F810-4CE4-B9FB-05E73C5DF4B8}" type="parTrans" cxnId="{CEC88301-05D3-4F36-B3C7-E12322706BCE}">
      <dgm:prSet/>
      <dgm:spPr/>
      <dgm:t>
        <a:bodyPr/>
        <a:lstStyle/>
        <a:p>
          <a:endParaRPr lang="en-US"/>
        </a:p>
      </dgm:t>
    </dgm:pt>
    <dgm:pt modelId="{B9306FDA-9748-42D5-9E8E-FD915D8175C5}" type="sibTrans" cxnId="{CEC88301-05D3-4F36-B3C7-E12322706BCE}">
      <dgm:prSet/>
      <dgm:spPr/>
      <dgm:t>
        <a:bodyPr/>
        <a:lstStyle/>
        <a:p>
          <a:endParaRPr lang="en-US"/>
        </a:p>
      </dgm:t>
    </dgm:pt>
    <dgm:pt modelId="{8CFBDC45-CD10-40FE-A666-285C658A4E1E}">
      <dgm:prSet/>
      <dgm:spPr/>
      <dgm:t>
        <a:bodyPr/>
        <a:lstStyle/>
        <a:p>
          <a:r>
            <a:rPr lang="en-US" dirty="0"/>
            <a:t>Tumor Heterogeneity</a:t>
          </a:r>
        </a:p>
      </dgm:t>
    </dgm:pt>
    <dgm:pt modelId="{3D836A82-5ED0-455F-A1CF-D157ADDE6C25}" type="parTrans" cxnId="{90C834DB-0C28-426A-B093-A109B771DB01}">
      <dgm:prSet/>
      <dgm:spPr/>
      <dgm:t>
        <a:bodyPr/>
        <a:lstStyle/>
        <a:p>
          <a:endParaRPr lang="en-US"/>
        </a:p>
      </dgm:t>
    </dgm:pt>
    <dgm:pt modelId="{4F5F8135-3561-4260-90A6-0FF154E14ABC}" type="sibTrans" cxnId="{90C834DB-0C28-426A-B093-A109B771DB01}">
      <dgm:prSet/>
      <dgm:spPr/>
      <dgm:t>
        <a:bodyPr/>
        <a:lstStyle/>
        <a:p>
          <a:endParaRPr lang="en-US"/>
        </a:p>
      </dgm:t>
    </dgm:pt>
    <dgm:pt modelId="{0A288EBD-BD20-41BF-B245-68FFF9428686}">
      <dgm:prSet/>
      <dgm:spPr/>
      <dgm:t>
        <a:bodyPr/>
        <a:lstStyle/>
        <a:p>
          <a:r>
            <a:rPr lang="en-US" dirty="0"/>
            <a:t>Mechanisms of Cellular Differentiation</a:t>
          </a:r>
        </a:p>
      </dgm:t>
    </dgm:pt>
    <dgm:pt modelId="{1FCE657D-766F-4140-94FD-CBBD64E80F44}" type="parTrans" cxnId="{B59F2A7A-E843-4A60-9CB2-5E15DFC300EE}">
      <dgm:prSet/>
      <dgm:spPr/>
      <dgm:t>
        <a:bodyPr/>
        <a:lstStyle/>
        <a:p>
          <a:endParaRPr lang="en-US"/>
        </a:p>
      </dgm:t>
    </dgm:pt>
    <dgm:pt modelId="{1AF1888C-1867-4329-AE14-4FBA9A1EEAD7}" type="sibTrans" cxnId="{B59F2A7A-E843-4A60-9CB2-5E15DFC300EE}">
      <dgm:prSet/>
      <dgm:spPr/>
      <dgm:t>
        <a:bodyPr/>
        <a:lstStyle/>
        <a:p>
          <a:endParaRPr lang="en-US"/>
        </a:p>
      </dgm:t>
    </dgm:pt>
    <dgm:pt modelId="{9C1801D9-0296-47FF-9474-D20BFB57AC8D}">
      <dgm:prSet/>
      <dgm:spPr/>
      <dgm:t>
        <a:bodyPr/>
        <a:lstStyle/>
        <a:p>
          <a:r>
            <a:rPr lang="en-US"/>
            <a:t>Novel Biomarker Discovery</a:t>
          </a:r>
        </a:p>
      </dgm:t>
    </dgm:pt>
    <dgm:pt modelId="{F33BF784-F932-463D-AC94-998254E1032C}" type="parTrans" cxnId="{725B6862-B600-475C-9E56-9197869D53A4}">
      <dgm:prSet/>
      <dgm:spPr/>
      <dgm:t>
        <a:bodyPr/>
        <a:lstStyle/>
        <a:p>
          <a:endParaRPr lang="en-US"/>
        </a:p>
      </dgm:t>
    </dgm:pt>
    <dgm:pt modelId="{A3B64C1A-17BC-4830-B264-7E57DF31EE7A}" type="sibTrans" cxnId="{725B6862-B600-475C-9E56-9197869D53A4}">
      <dgm:prSet/>
      <dgm:spPr/>
      <dgm:t>
        <a:bodyPr/>
        <a:lstStyle/>
        <a:p>
          <a:endParaRPr lang="en-US"/>
        </a:p>
      </dgm:t>
    </dgm:pt>
    <dgm:pt modelId="{61F1C607-BDF5-4BA5-A521-6E7628CF010B}" type="pres">
      <dgm:prSet presAssocID="{D30487D2-1AED-4477-8EAC-4D0952E93854}" presName="linear" presStyleCnt="0">
        <dgm:presLayoutVars>
          <dgm:animLvl val="lvl"/>
          <dgm:resizeHandles val="exact"/>
        </dgm:presLayoutVars>
      </dgm:prSet>
      <dgm:spPr/>
    </dgm:pt>
    <dgm:pt modelId="{AD9F5237-4F12-4B16-82D5-465D33234635}" type="pres">
      <dgm:prSet presAssocID="{F563DAA0-A2BC-4F73-9E76-84033959AF4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8607E92-AA10-4950-B3B5-9907FAD83E91}" type="pres">
      <dgm:prSet presAssocID="{010AE079-CA92-4657-BC54-45BE886C57CF}" presName="spacer" presStyleCnt="0"/>
      <dgm:spPr/>
    </dgm:pt>
    <dgm:pt modelId="{0E720C21-5524-4845-8420-78BF1CFDD7FB}" type="pres">
      <dgm:prSet presAssocID="{67D7045B-0712-400A-A4F7-7E521EC1A6C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126954E-6A4E-4B24-BCE2-7149B8AA5C4C}" type="pres">
      <dgm:prSet presAssocID="{B9306FDA-9748-42D5-9E8E-FD915D8175C5}" presName="spacer" presStyleCnt="0"/>
      <dgm:spPr/>
    </dgm:pt>
    <dgm:pt modelId="{CDF2402C-231D-47C6-8E73-989FDB93F096}" type="pres">
      <dgm:prSet presAssocID="{8CFBDC45-CD10-40FE-A666-285C658A4E1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EC54C0B-6E1A-43BC-8E1D-72EB36E2ACE4}" type="pres">
      <dgm:prSet presAssocID="{4F5F8135-3561-4260-90A6-0FF154E14ABC}" presName="spacer" presStyleCnt="0"/>
      <dgm:spPr/>
    </dgm:pt>
    <dgm:pt modelId="{0D28A206-6E73-40A5-8C37-704ACDA75B1F}" type="pres">
      <dgm:prSet presAssocID="{0A288EBD-BD20-41BF-B245-68FFF942868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6FF38D3-950E-466C-A069-FB17A956D9F8}" type="pres">
      <dgm:prSet presAssocID="{1AF1888C-1867-4329-AE14-4FBA9A1EEAD7}" presName="spacer" presStyleCnt="0"/>
      <dgm:spPr/>
    </dgm:pt>
    <dgm:pt modelId="{A3C5E320-FA8B-49B8-A031-9CA564FBD293}" type="pres">
      <dgm:prSet presAssocID="{9C1801D9-0296-47FF-9474-D20BFB57AC8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EC88301-05D3-4F36-B3C7-E12322706BCE}" srcId="{D30487D2-1AED-4477-8EAC-4D0952E93854}" destId="{67D7045B-0712-400A-A4F7-7E521EC1A6CE}" srcOrd="1" destOrd="0" parTransId="{57B42AC5-F810-4CE4-B9FB-05E73C5DF4B8}" sibTransId="{B9306FDA-9748-42D5-9E8E-FD915D8175C5}"/>
    <dgm:cxn modelId="{2B434216-3734-4D97-9C65-4E4A9CCD2C3F}" srcId="{D30487D2-1AED-4477-8EAC-4D0952E93854}" destId="{F563DAA0-A2BC-4F73-9E76-84033959AF48}" srcOrd="0" destOrd="0" parTransId="{8C5C2395-C442-4BC8-B62E-32B85D055BD1}" sibTransId="{010AE079-CA92-4657-BC54-45BE886C57CF}"/>
    <dgm:cxn modelId="{E8BDB722-2284-4099-9390-AAD8D122C95D}" type="presOf" srcId="{F563DAA0-A2BC-4F73-9E76-84033959AF48}" destId="{AD9F5237-4F12-4B16-82D5-465D33234635}" srcOrd="0" destOrd="0" presId="urn:microsoft.com/office/officeart/2005/8/layout/vList2"/>
    <dgm:cxn modelId="{DAC9AA27-D4EF-4AAB-9133-04A245EEFA5D}" type="presOf" srcId="{8CFBDC45-CD10-40FE-A666-285C658A4E1E}" destId="{CDF2402C-231D-47C6-8E73-989FDB93F096}" srcOrd="0" destOrd="0" presId="urn:microsoft.com/office/officeart/2005/8/layout/vList2"/>
    <dgm:cxn modelId="{725B6862-B600-475C-9E56-9197869D53A4}" srcId="{D30487D2-1AED-4477-8EAC-4D0952E93854}" destId="{9C1801D9-0296-47FF-9474-D20BFB57AC8D}" srcOrd="4" destOrd="0" parTransId="{F33BF784-F932-463D-AC94-998254E1032C}" sibTransId="{A3B64C1A-17BC-4830-B264-7E57DF31EE7A}"/>
    <dgm:cxn modelId="{96ABB156-62CF-4C53-9152-EA1256518476}" type="presOf" srcId="{67D7045B-0712-400A-A4F7-7E521EC1A6CE}" destId="{0E720C21-5524-4845-8420-78BF1CFDD7FB}" srcOrd="0" destOrd="0" presId="urn:microsoft.com/office/officeart/2005/8/layout/vList2"/>
    <dgm:cxn modelId="{B59F2A7A-E843-4A60-9CB2-5E15DFC300EE}" srcId="{D30487D2-1AED-4477-8EAC-4D0952E93854}" destId="{0A288EBD-BD20-41BF-B245-68FFF9428686}" srcOrd="3" destOrd="0" parTransId="{1FCE657D-766F-4140-94FD-CBBD64E80F44}" sibTransId="{1AF1888C-1867-4329-AE14-4FBA9A1EEAD7}"/>
    <dgm:cxn modelId="{DADF1388-1064-462E-B2FD-F5EE81A38E3D}" type="presOf" srcId="{0A288EBD-BD20-41BF-B245-68FFF9428686}" destId="{0D28A206-6E73-40A5-8C37-704ACDA75B1F}" srcOrd="0" destOrd="0" presId="urn:microsoft.com/office/officeart/2005/8/layout/vList2"/>
    <dgm:cxn modelId="{A83BC6B2-6FD3-4EFD-9436-95BC4090AD62}" type="presOf" srcId="{D30487D2-1AED-4477-8EAC-4D0952E93854}" destId="{61F1C607-BDF5-4BA5-A521-6E7628CF010B}" srcOrd="0" destOrd="0" presId="urn:microsoft.com/office/officeart/2005/8/layout/vList2"/>
    <dgm:cxn modelId="{E4FED9D0-3AC5-407D-B9E3-2D80FEE40939}" type="presOf" srcId="{9C1801D9-0296-47FF-9474-D20BFB57AC8D}" destId="{A3C5E320-FA8B-49B8-A031-9CA564FBD293}" srcOrd="0" destOrd="0" presId="urn:microsoft.com/office/officeart/2005/8/layout/vList2"/>
    <dgm:cxn modelId="{90C834DB-0C28-426A-B093-A109B771DB01}" srcId="{D30487D2-1AED-4477-8EAC-4D0952E93854}" destId="{8CFBDC45-CD10-40FE-A666-285C658A4E1E}" srcOrd="2" destOrd="0" parTransId="{3D836A82-5ED0-455F-A1CF-D157ADDE6C25}" sibTransId="{4F5F8135-3561-4260-90A6-0FF154E14ABC}"/>
    <dgm:cxn modelId="{A6822BFE-7B7E-4C46-AD1C-DFDC2C25C559}" type="presParOf" srcId="{61F1C607-BDF5-4BA5-A521-6E7628CF010B}" destId="{AD9F5237-4F12-4B16-82D5-465D33234635}" srcOrd="0" destOrd="0" presId="urn:microsoft.com/office/officeart/2005/8/layout/vList2"/>
    <dgm:cxn modelId="{2FB081B1-04E0-44E2-B35E-D15102FF929F}" type="presParOf" srcId="{61F1C607-BDF5-4BA5-A521-6E7628CF010B}" destId="{B8607E92-AA10-4950-B3B5-9907FAD83E91}" srcOrd="1" destOrd="0" presId="urn:microsoft.com/office/officeart/2005/8/layout/vList2"/>
    <dgm:cxn modelId="{D2A54869-C10B-48CA-9385-86730FE66CB6}" type="presParOf" srcId="{61F1C607-BDF5-4BA5-A521-6E7628CF010B}" destId="{0E720C21-5524-4845-8420-78BF1CFDD7FB}" srcOrd="2" destOrd="0" presId="urn:microsoft.com/office/officeart/2005/8/layout/vList2"/>
    <dgm:cxn modelId="{265F03A7-BD6C-4985-850F-243219CB496C}" type="presParOf" srcId="{61F1C607-BDF5-4BA5-A521-6E7628CF010B}" destId="{C126954E-6A4E-4B24-BCE2-7149B8AA5C4C}" srcOrd="3" destOrd="0" presId="urn:microsoft.com/office/officeart/2005/8/layout/vList2"/>
    <dgm:cxn modelId="{DCFDF911-F314-40F3-BAFA-B88C4C346DAF}" type="presParOf" srcId="{61F1C607-BDF5-4BA5-A521-6E7628CF010B}" destId="{CDF2402C-231D-47C6-8E73-989FDB93F096}" srcOrd="4" destOrd="0" presId="urn:microsoft.com/office/officeart/2005/8/layout/vList2"/>
    <dgm:cxn modelId="{AAC7D01A-F66A-43D8-B727-1EF1E8ECC9C4}" type="presParOf" srcId="{61F1C607-BDF5-4BA5-A521-6E7628CF010B}" destId="{3EC54C0B-6E1A-43BC-8E1D-72EB36E2ACE4}" srcOrd="5" destOrd="0" presId="urn:microsoft.com/office/officeart/2005/8/layout/vList2"/>
    <dgm:cxn modelId="{2DF2EBA7-B3EB-459B-9B54-521934068A3B}" type="presParOf" srcId="{61F1C607-BDF5-4BA5-A521-6E7628CF010B}" destId="{0D28A206-6E73-40A5-8C37-704ACDA75B1F}" srcOrd="6" destOrd="0" presId="urn:microsoft.com/office/officeart/2005/8/layout/vList2"/>
    <dgm:cxn modelId="{E5E7845A-F6C0-4456-921D-C6798B1FF237}" type="presParOf" srcId="{61F1C607-BDF5-4BA5-A521-6E7628CF010B}" destId="{C6FF38D3-950E-466C-A069-FB17A956D9F8}" srcOrd="7" destOrd="0" presId="urn:microsoft.com/office/officeart/2005/8/layout/vList2"/>
    <dgm:cxn modelId="{B517F4A0-DC4D-4056-9171-869068B58343}" type="presParOf" srcId="{61F1C607-BDF5-4BA5-A521-6E7628CF010B}" destId="{A3C5E320-FA8B-49B8-A031-9CA564FBD29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F5237-4F12-4B16-82D5-465D33234635}">
      <dsp:nvSpPr>
        <dsp:cNvPr id="0" name=""/>
        <dsp:cNvSpPr/>
      </dsp:nvSpPr>
      <dsp:spPr>
        <a:xfrm>
          <a:off x="0" y="703790"/>
          <a:ext cx="6481996" cy="743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Gene expression studies</a:t>
          </a:r>
        </a:p>
      </dsp:txBody>
      <dsp:txXfrm>
        <a:off x="36296" y="740086"/>
        <a:ext cx="6409404" cy="670943"/>
      </dsp:txXfrm>
    </dsp:sp>
    <dsp:sp modelId="{0E720C21-5524-4845-8420-78BF1CFDD7FB}">
      <dsp:nvSpPr>
        <dsp:cNvPr id="0" name=""/>
        <dsp:cNvSpPr/>
      </dsp:nvSpPr>
      <dsp:spPr>
        <a:xfrm>
          <a:off x="0" y="1536605"/>
          <a:ext cx="6481996" cy="743535"/>
        </a:xfrm>
        <a:prstGeom prst="roundRect">
          <a:avLst/>
        </a:prstGeom>
        <a:solidFill>
          <a:schemeClr val="accent5">
            <a:hueOff val="531780"/>
            <a:satOff val="-5973"/>
            <a:lumOff val="-12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Rare Cell Type Detection</a:t>
          </a:r>
        </a:p>
      </dsp:txBody>
      <dsp:txXfrm>
        <a:off x="36296" y="1572901"/>
        <a:ext cx="6409404" cy="670943"/>
      </dsp:txXfrm>
    </dsp:sp>
    <dsp:sp modelId="{CDF2402C-231D-47C6-8E73-989FDB93F096}">
      <dsp:nvSpPr>
        <dsp:cNvPr id="0" name=""/>
        <dsp:cNvSpPr/>
      </dsp:nvSpPr>
      <dsp:spPr>
        <a:xfrm>
          <a:off x="0" y="2369420"/>
          <a:ext cx="6481996" cy="743535"/>
        </a:xfrm>
        <a:prstGeom prst="roundRec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Tumor Heterogeneity</a:t>
          </a:r>
        </a:p>
      </dsp:txBody>
      <dsp:txXfrm>
        <a:off x="36296" y="2405716"/>
        <a:ext cx="6409404" cy="670943"/>
      </dsp:txXfrm>
    </dsp:sp>
    <dsp:sp modelId="{0D28A206-6E73-40A5-8C37-704ACDA75B1F}">
      <dsp:nvSpPr>
        <dsp:cNvPr id="0" name=""/>
        <dsp:cNvSpPr/>
      </dsp:nvSpPr>
      <dsp:spPr>
        <a:xfrm>
          <a:off x="0" y="3202235"/>
          <a:ext cx="6481996" cy="743535"/>
        </a:xfrm>
        <a:prstGeom prst="roundRect">
          <a:avLst/>
        </a:prstGeom>
        <a:solidFill>
          <a:schemeClr val="accent5">
            <a:hueOff val="1595340"/>
            <a:satOff val="-17918"/>
            <a:lumOff val="-3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Mechanisms of Cellular Differentiation</a:t>
          </a:r>
        </a:p>
      </dsp:txBody>
      <dsp:txXfrm>
        <a:off x="36296" y="3238531"/>
        <a:ext cx="6409404" cy="670943"/>
      </dsp:txXfrm>
    </dsp:sp>
    <dsp:sp modelId="{A3C5E320-FA8B-49B8-A031-9CA564FBD293}">
      <dsp:nvSpPr>
        <dsp:cNvPr id="0" name=""/>
        <dsp:cNvSpPr/>
      </dsp:nvSpPr>
      <dsp:spPr>
        <a:xfrm>
          <a:off x="0" y="4035050"/>
          <a:ext cx="6481996" cy="743535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Novel Biomarker Discovery</a:t>
          </a:r>
        </a:p>
      </dsp:txBody>
      <dsp:txXfrm>
        <a:off x="36296" y="4071346"/>
        <a:ext cx="6409404" cy="67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B00F4-1F4C-45BD-BDE6-1885BDF1C923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E6D15-AD8E-478F-A128-D6D3112622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8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F73DF-2A97-4ABD-9E76-AD4CEC3B2D96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31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9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21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52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06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6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66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11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42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43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64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40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08429A-CCA1-40C8-9FFC-4C6982259C0A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2EE76C2-BA99-4395-AFD2-103BB117B69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82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womKfikWlx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12/251364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chopen.com/books/next-generation-sequencing-advances-applications-and-challenges/next-generation-sequencing-an-overview-of-the-history-tools-and-omic-applications" TargetMode="External"/><Relationship Id="rId2" Type="http://schemas.openxmlformats.org/officeDocument/2006/relationships/hyperlink" Target="https://www.ncbi.nlm.nih.gov/pmc/articles/PMC384180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pmc/articles/PMC5136769/" TargetMode="External"/><Relationship Id="rId5" Type="http://schemas.openxmlformats.org/officeDocument/2006/relationships/hyperlink" Target="https://www.ncbi.nlm.nih.gov/pmc/articles/PMC2876223/" TargetMode="External"/><Relationship Id="rId4" Type="http://schemas.openxmlformats.org/officeDocument/2006/relationships/hyperlink" Target="https://www.genome.gov/about-genomics/fact-sheets/Transcriptome-Fact-Sheet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163CBF-4BE2-4CC0-805E-BD7396A4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64104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633A7-BC60-49BE-9B51-124DCF0D2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800"/>
            <a:ext cx="6320521" cy="2359853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Next-generation Sequencing</a:t>
            </a:r>
            <a:br>
              <a:rPr lang="en-US" sz="7200" b="1" dirty="0">
                <a:solidFill>
                  <a:srgbClr val="FF0000"/>
                </a:solidFill>
              </a:rPr>
            </a:br>
            <a:r>
              <a:rPr lang="en-US" sz="7200" b="1" dirty="0">
                <a:solidFill>
                  <a:srgbClr val="FF0000"/>
                </a:solidFill>
              </a:rPr>
              <a:t>(NGS)</a:t>
            </a:r>
            <a:endParaRPr lang="en-IN" sz="7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46A4D-053F-410F-9204-C1468C7DB9AC}"/>
              </a:ext>
            </a:extLst>
          </p:cNvPr>
          <p:cNvSpPr txBox="1"/>
          <p:nvPr/>
        </p:nvSpPr>
        <p:spPr>
          <a:xfrm>
            <a:off x="8084696" y="5780782"/>
            <a:ext cx="4107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Jyoti Kataria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Bioinformatics Analyst</a:t>
            </a:r>
            <a:endParaRPr lang="en-IN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00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E60B-4FF7-487B-B603-20BE4329C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169" y="322694"/>
            <a:ext cx="11094720" cy="1450757"/>
          </a:xfrm>
        </p:spPr>
        <p:txBody>
          <a:bodyPr/>
          <a:lstStyle/>
          <a:p>
            <a:r>
              <a:rPr lang="en-US" dirty="0"/>
              <a:t>Oxford Nanopore : The third generation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6A09B-3BBB-49D4-9008-B18D6C5CA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783" y="2244317"/>
            <a:ext cx="3114291" cy="287632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B8790-6277-49BB-9D87-D292CD4B430B}"/>
              </a:ext>
            </a:extLst>
          </p:cNvPr>
          <p:cNvSpPr txBox="1">
            <a:spLocks/>
          </p:cNvSpPr>
          <p:nvPr/>
        </p:nvSpPr>
        <p:spPr>
          <a:xfrm>
            <a:off x="5387228" y="2104840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569E-6C93-403E-99C5-95BD5DEF2E30}"/>
              </a:ext>
            </a:extLst>
          </p:cNvPr>
          <p:cNvSpPr txBox="1"/>
          <p:nvPr/>
        </p:nvSpPr>
        <p:spPr>
          <a:xfrm>
            <a:off x="1460358" y="5248548"/>
            <a:ext cx="234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Minion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127BB-7F4C-48D2-BE4D-D9CC9311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48" y="2984294"/>
            <a:ext cx="8642162" cy="1662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F4BE8A-FA32-47F2-9F3E-3391472862CC}"/>
              </a:ext>
            </a:extLst>
          </p:cNvPr>
          <p:cNvSpPr txBox="1"/>
          <p:nvPr/>
        </p:nvSpPr>
        <p:spPr>
          <a:xfrm>
            <a:off x="6451529" y="5617880"/>
            <a:ext cx="524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https://nanoporetech.com/how-it-works</a:t>
            </a:r>
          </a:p>
        </p:txBody>
      </p:sp>
    </p:spTree>
    <p:extLst>
      <p:ext uri="{BB962C8B-B14F-4D97-AF65-F5344CB8AC3E}">
        <p14:creationId xmlns:p14="http://schemas.microsoft.com/office/powerpoint/2010/main" val="178151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E55-2DEE-419B-9EE8-AAAA0A6B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SMRT PacBio : The third generation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E44BF-54CA-48DA-ADA0-0C9AA391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https://www.youtube.com/watch?v=_lD8JyAbwEo&amp;ab_channel=PacBio</a:t>
            </a:r>
          </a:p>
        </p:txBody>
      </p:sp>
    </p:spTree>
    <p:extLst>
      <p:ext uri="{BB962C8B-B14F-4D97-AF65-F5344CB8AC3E}">
        <p14:creationId xmlns:p14="http://schemas.microsoft.com/office/powerpoint/2010/main" val="128201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6A09-7740-49EB-91D7-5D9F8E33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65EE-EAD8-4974-B9BC-332A78084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8134"/>
            <a:ext cx="4554013" cy="2274063"/>
          </a:xfrm>
        </p:spPr>
        <p:txBody>
          <a:bodyPr>
            <a:normAutofit/>
          </a:bodyPr>
          <a:lstStyle/>
          <a:p>
            <a:r>
              <a:rPr lang="en-US" b="1" dirty="0"/>
              <a:t>First Generation :</a:t>
            </a:r>
          </a:p>
          <a:p>
            <a:r>
              <a:rPr lang="en-US" b="1" dirty="0"/>
              <a:t>1. Sanger Sequencing</a:t>
            </a:r>
          </a:p>
          <a:p>
            <a:r>
              <a:rPr lang="en-US" b="1" dirty="0"/>
              <a:t>2. Maxam-Gilbert Degradation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BECE49-96E5-4F59-8302-2C7F7151A83A}"/>
              </a:ext>
            </a:extLst>
          </p:cNvPr>
          <p:cNvSpPr txBox="1">
            <a:spLocks/>
          </p:cNvSpPr>
          <p:nvPr/>
        </p:nvSpPr>
        <p:spPr>
          <a:xfrm>
            <a:off x="4697417" y="1998134"/>
            <a:ext cx="4554013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Second Generation :</a:t>
            </a:r>
          </a:p>
          <a:p>
            <a:r>
              <a:rPr lang="en-US" b="1" dirty="0"/>
              <a:t>1. 454 Roche Pyrosequencing</a:t>
            </a:r>
          </a:p>
          <a:p>
            <a:r>
              <a:rPr lang="en-US" b="1" dirty="0"/>
              <a:t>2. Ion Torrent</a:t>
            </a:r>
          </a:p>
          <a:p>
            <a:r>
              <a:rPr lang="en-US" b="1" dirty="0"/>
              <a:t>3. Illumina</a:t>
            </a:r>
          </a:p>
          <a:p>
            <a:r>
              <a:rPr lang="en-US" b="1" dirty="0"/>
              <a:t>4. ABI Solid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BAD3D1-104C-4267-BB0B-AE3138DDF11B}"/>
              </a:ext>
            </a:extLst>
          </p:cNvPr>
          <p:cNvSpPr txBox="1">
            <a:spLocks/>
          </p:cNvSpPr>
          <p:nvPr/>
        </p:nvSpPr>
        <p:spPr>
          <a:xfrm>
            <a:off x="8389994" y="1998134"/>
            <a:ext cx="4554013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Third Generation :</a:t>
            </a:r>
          </a:p>
          <a:p>
            <a:r>
              <a:rPr lang="en-US" b="1" dirty="0"/>
              <a:t>1. Oxford Nanopore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IN" b="1" dirty="0"/>
              <a:t>  2. PacBio SMRT </a:t>
            </a:r>
          </a:p>
        </p:txBody>
      </p:sp>
    </p:spTree>
    <p:extLst>
      <p:ext uri="{BB962C8B-B14F-4D97-AF65-F5344CB8AC3E}">
        <p14:creationId xmlns:p14="http://schemas.microsoft.com/office/powerpoint/2010/main" val="392913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C4EAD-AEE7-44EB-8FF9-1E7E86BF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831" y="2598690"/>
            <a:ext cx="6750987" cy="1450757"/>
          </a:xfrm>
        </p:spPr>
        <p:txBody>
          <a:bodyPr>
            <a:noAutofit/>
          </a:bodyPr>
          <a:lstStyle/>
          <a:p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Applications</a:t>
            </a: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      V.I.S.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25E0ABD-F628-4879-82D9-50DD242E1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F8475F-1BA2-44A9-B7E7-AA2BD300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9" y="988906"/>
            <a:ext cx="8077442" cy="4880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271053-BADF-4139-BE01-1137E563A638}"/>
              </a:ext>
            </a:extLst>
          </p:cNvPr>
          <p:cNvSpPr txBox="1"/>
          <p:nvPr/>
        </p:nvSpPr>
        <p:spPr>
          <a:xfrm>
            <a:off x="651714" y="6550223"/>
            <a:ext cx="1074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https://www.europeanpharmaceuticalreview.com/article/10409/dna-sequencing-technologies-and-emerging-applications-in-drug-discovery/</a:t>
            </a:r>
          </a:p>
        </p:txBody>
      </p:sp>
    </p:spTree>
    <p:extLst>
      <p:ext uri="{BB962C8B-B14F-4D97-AF65-F5344CB8AC3E}">
        <p14:creationId xmlns:p14="http://schemas.microsoft.com/office/powerpoint/2010/main" val="56346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79B2-68E5-4C85-9C7F-CB250366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623442"/>
            <a:ext cx="10058400" cy="1450757"/>
          </a:xfrm>
        </p:spPr>
        <p:txBody>
          <a:bodyPr/>
          <a:lstStyle/>
          <a:p>
            <a:r>
              <a:rPr lang="en-US" b="1" dirty="0"/>
              <a:t>Basic Steps in NGS platforms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C16887-DE40-4F0A-8EA7-1D303615D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736181"/>
            <a:ext cx="10175823" cy="5385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171B5-6BB6-49A2-AEE9-EC26CE0C8853}"/>
              </a:ext>
            </a:extLst>
          </p:cNvPr>
          <p:cNvSpPr txBox="1"/>
          <p:nvPr/>
        </p:nvSpPr>
        <p:spPr>
          <a:xfrm>
            <a:off x="5636302" y="6386731"/>
            <a:ext cx="640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https://link.springer.com/chapter/10.1007/978-981-13-8844-6_15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54DB84-0C46-46D9-A031-601DC43F108B}"/>
              </a:ext>
            </a:extLst>
          </p:cNvPr>
          <p:cNvSpPr/>
          <p:nvPr/>
        </p:nvSpPr>
        <p:spPr>
          <a:xfrm>
            <a:off x="3972393" y="4287188"/>
            <a:ext cx="3028013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91EE07-0CDC-49E4-B496-74A7D2C3A305}"/>
              </a:ext>
            </a:extLst>
          </p:cNvPr>
          <p:cNvSpPr/>
          <p:nvPr/>
        </p:nvSpPr>
        <p:spPr>
          <a:xfrm>
            <a:off x="4999219" y="3917345"/>
            <a:ext cx="944380" cy="444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73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A3D1-F409-4580-883A-596CEBCB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369" y="616384"/>
            <a:ext cx="10058400" cy="1450757"/>
          </a:xfrm>
        </p:spPr>
        <p:txBody>
          <a:bodyPr/>
          <a:lstStyle/>
          <a:p>
            <a:r>
              <a:rPr lang="en-US" sz="4800" b="1" dirty="0"/>
              <a:t>Illumina Sequencing</a:t>
            </a:r>
            <a:br>
              <a:rPr lang="en-US" sz="4800" b="1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C38B0-CA6D-4FE1-ACE4-B4281BE6B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2" y="-119922"/>
            <a:ext cx="5131233" cy="65806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074D5-0442-409A-AB9D-683C1ECFF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205" y="2514281"/>
            <a:ext cx="6589286" cy="1829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B63E3-02E6-413D-A995-F73B52D1D4C6}"/>
              </a:ext>
            </a:extLst>
          </p:cNvPr>
          <p:cNvSpPr txBox="1"/>
          <p:nvPr/>
        </p:nvSpPr>
        <p:spPr>
          <a:xfrm>
            <a:off x="6096000" y="5460786"/>
            <a:ext cx="459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endParaRPr lang="en-IN" sz="1800" u="sng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hlinkClick r:id="rId4"/>
              </a:rPr>
              <a:t>www.youtube.com/watch?v=womKfikWlxM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6F246-0A28-4961-869B-DCF66C9D31A9}"/>
              </a:ext>
            </a:extLst>
          </p:cNvPr>
          <p:cNvSpPr txBox="1"/>
          <p:nvPr/>
        </p:nvSpPr>
        <p:spPr>
          <a:xfrm>
            <a:off x="5696262" y="4790859"/>
            <a:ext cx="153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Adapter Sequence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F4DF8-A28A-4A83-ACE2-8623E69E6C76}"/>
              </a:ext>
            </a:extLst>
          </p:cNvPr>
          <p:cNvSpPr txBox="1"/>
          <p:nvPr/>
        </p:nvSpPr>
        <p:spPr>
          <a:xfrm>
            <a:off x="10008580" y="4785888"/>
            <a:ext cx="153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Adapter Sequence</a:t>
            </a:r>
            <a:endParaRPr lang="en-IN" b="1" dirty="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B9C1ED7-DE49-4F8C-8768-0B7C63C008F1}"/>
              </a:ext>
            </a:extLst>
          </p:cNvPr>
          <p:cNvSpPr/>
          <p:nvPr/>
        </p:nvSpPr>
        <p:spPr>
          <a:xfrm>
            <a:off x="6096000" y="4038215"/>
            <a:ext cx="274820" cy="6411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8C60089-CF5F-446E-8785-14416CCE579F}"/>
              </a:ext>
            </a:extLst>
          </p:cNvPr>
          <p:cNvSpPr/>
          <p:nvPr/>
        </p:nvSpPr>
        <p:spPr>
          <a:xfrm>
            <a:off x="10292200" y="4046493"/>
            <a:ext cx="274820" cy="6411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14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327A-AA1A-49A4-9B99-8AE9D938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pool samples ? This is how we reduce the cost!!!!!!</a:t>
            </a:r>
            <a:br>
              <a:rPr lang="en-US" dirty="0"/>
            </a:br>
            <a:r>
              <a:rPr lang="en-US" dirty="0"/>
              <a:t>Multiplexing/Pooling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8D0D2-8A8B-4992-9E20-2B1683BCB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60528"/>
            <a:ext cx="10058400" cy="402336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Lato"/>
              </a:rPr>
              <a:t>&gt;&gt; Allows multiple samples to be processed simultaneously, saving cost and time. </a:t>
            </a:r>
          </a:p>
          <a:p>
            <a:r>
              <a:rPr lang="en-US" sz="2400" b="0" i="0" dirty="0">
                <a:solidFill>
                  <a:srgbClr val="333333"/>
                </a:solidFill>
                <a:effectLst/>
                <a:latin typeface="Lato"/>
              </a:rPr>
              <a:t>&gt;&gt; Multiplexing requires adding a barcode (index) to samples so they can be identified after sequencing. </a:t>
            </a:r>
          </a:p>
          <a:p>
            <a:r>
              <a:rPr lang="en-US" sz="2400" dirty="0">
                <a:solidFill>
                  <a:srgbClr val="333333"/>
                </a:solidFill>
                <a:latin typeface="Lato"/>
              </a:rPr>
              <a:t>&gt;&gt;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Lato"/>
              </a:rPr>
              <a:t>Additional indexes, called unique molecular identifiers (UMIs) can be used to identify specific molecules within a sample. </a:t>
            </a:r>
          </a:p>
          <a:p>
            <a:r>
              <a:rPr lang="en-US" sz="2400" dirty="0">
                <a:solidFill>
                  <a:srgbClr val="333333"/>
                </a:solidFill>
                <a:latin typeface="Lato"/>
              </a:rPr>
              <a:t>&gt;&gt;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Lato"/>
              </a:rPr>
              <a:t>Using adapters with UMIs in hybridization capture allow you to remove PCR duplicates for better quantitation or use multiple duplicate reads for 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Lato"/>
              </a:rPr>
              <a:t>in silico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Lato"/>
              </a:rPr>
              <a:t> error correction to increase accuracy by reducing the rate of false positives.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17365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7064-17DF-4B67-AA5B-D4ED8EF3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B34B9D-6E01-47D0-80F6-2C73E5643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698" y="386908"/>
            <a:ext cx="10827543" cy="5224411"/>
          </a:xfrm>
        </p:spPr>
      </p:pic>
    </p:spTree>
    <p:extLst>
      <p:ext uri="{BB962C8B-B14F-4D97-AF65-F5344CB8AC3E}">
        <p14:creationId xmlns:p14="http://schemas.microsoft.com/office/powerpoint/2010/main" val="4036274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1261E-5EE6-4E22-99DD-CCAB72E6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40080"/>
            <a:ext cx="4384623" cy="749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Illumina NGS Technology </a:t>
            </a:r>
          </a:p>
        </p:txBody>
      </p:sp>
      <p:pic>
        <p:nvPicPr>
          <p:cNvPr id="23" name="Picture 4" descr="Light trails of traffic at night">
            <a:extLst>
              <a:ext uri="{FF2B5EF4-FFF2-40B4-BE49-F238E27FC236}">
                <a16:creationId xmlns:a16="http://schemas.microsoft.com/office/drawing/2014/main" id="{FCA0FE7F-DA58-4844-9887-DAD836911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2" r="1844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67B5A567-91FF-490E-AA2E-B1DF4AD86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90" r="33487"/>
          <a:stretch/>
        </p:blipFill>
        <p:spPr>
          <a:xfrm>
            <a:off x="328145" y="1677713"/>
            <a:ext cx="4192597" cy="4368927"/>
          </a:xfrm>
        </p:spPr>
      </p:pic>
    </p:spTree>
    <p:extLst>
      <p:ext uri="{BB962C8B-B14F-4D97-AF65-F5344CB8AC3E}">
        <p14:creationId xmlns:p14="http://schemas.microsoft.com/office/powerpoint/2010/main" val="151959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6A9F192-B55E-448C-AF2A-EDF959B42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694" y="905933"/>
            <a:ext cx="5662616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E9A7-31DA-4CF5-B64A-9C6E8E42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CF231-19FA-469D-BEFE-F71693321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0626"/>
            <a:ext cx="10058400" cy="4023360"/>
          </a:xfrm>
        </p:spPr>
        <p:txBody>
          <a:bodyPr>
            <a:normAutofit/>
          </a:bodyPr>
          <a:lstStyle/>
          <a:p>
            <a:r>
              <a:rPr lang="en-US" sz="2800" b="1" dirty="0"/>
              <a:t>History of sequencing</a:t>
            </a:r>
          </a:p>
          <a:p>
            <a:r>
              <a:rPr lang="en-US" sz="2800" b="1" dirty="0"/>
              <a:t>The First , the Second and the Third Generation of sequencing</a:t>
            </a:r>
          </a:p>
          <a:p>
            <a:r>
              <a:rPr lang="en-US" sz="2800" b="1" dirty="0"/>
              <a:t>Illumina sequencing</a:t>
            </a:r>
          </a:p>
          <a:p>
            <a:r>
              <a:rPr lang="en-US" sz="2800" b="1" dirty="0"/>
              <a:t>FASTQ files</a:t>
            </a:r>
          </a:p>
          <a:p>
            <a:r>
              <a:rPr lang="en-US" sz="2800" b="1" dirty="0"/>
              <a:t>Quality Control of the FASTQ files</a:t>
            </a:r>
          </a:p>
          <a:p>
            <a:r>
              <a:rPr lang="en-US" sz="2800" b="1" dirty="0"/>
              <a:t>Pre-processing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59580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198F8-4FE8-4632-A67B-EFFB7623D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289" y="903157"/>
            <a:ext cx="5389619" cy="5051685"/>
          </a:xfrm>
        </p:spPr>
      </p:pic>
    </p:spTree>
    <p:extLst>
      <p:ext uri="{BB962C8B-B14F-4D97-AF65-F5344CB8AC3E}">
        <p14:creationId xmlns:p14="http://schemas.microsoft.com/office/powerpoint/2010/main" val="302738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4FBEE9-26C5-45E9-9097-09C0A1570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2887" y="666327"/>
            <a:ext cx="5000636" cy="5458863"/>
          </a:xfrm>
        </p:spPr>
      </p:pic>
    </p:spTree>
    <p:extLst>
      <p:ext uri="{BB962C8B-B14F-4D97-AF65-F5344CB8AC3E}">
        <p14:creationId xmlns:p14="http://schemas.microsoft.com/office/powerpoint/2010/main" val="93051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A444F-A3C6-4779-8899-68F148EA9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161" y="711841"/>
            <a:ext cx="5550350" cy="5560943"/>
          </a:xfrm>
        </p:spPr>
      </p:pic>
    </p:spTree>
    <p:extLst>
      <p:ext uri="{BB962C8B-B14F-4D97-AF65-F5344CB8AC3E}">
        <p14:creationId xmlns:p14="http://schemas.microsoft.com/office/powerpoint/2010/main" val="90108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5BB7-6A9E-447B-AA1F-157AEFA3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Cell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51DF4E-8CA6-452B-9B47-2236567F2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38" y="2228272"/>
            <a:ext cx="5392228" cy="26295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41E82-8783-4FD0-B807-734BC5E4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36" y="2228272"/>
            <a:ext cx="5135729" cy="26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35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5275-F77B-4D7A-843F-9D94956D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Demultiplexing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86923-09C1-4634-8F41-0082626D5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Converting images from the sequencer into 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16A73-556D-43FD-A110-BA26346AD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32"/>
          <a:stretch/>
        </p:blipFill>
        <p:spPr>
          <a:xfrm>
            <a:off x="1333246" y="2688064"/>
            <a:ext cx="9309770" cy="23186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54A17F-BEA4-4B00-9801-FF0CB246F095}"/>
              </a:ext>
            </a:extLst>
          </p:cNvPr>
          <p:cNvSpPr/>
          <p:nvPr/>
        </p:nvSpPr>
        <p:spPr>
          <a:xfrm>
            <a:off x="8169639" y="4257206"/>
            <a:ext cx="2473377" cy="1037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731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E8DF-7CAA-4FA0-AFBC-BEF8AC2C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00197-D88C-4B21-9756-9F64C4A65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Checking the quality of the NGS data</a:t>
            </a:r>
          </a:p>
          <a:p>
            <a:r>
              <a:rPr lang="en-US" sz="2800" dirty="0"/>
              <a:t>Choosing the type of analysis : RNA-Seq</a:t>
            </a:r>
          </a:p>
          <a:p>
            <a:r>
              <a:rPr lang="en-US" sz="2800" dirty="0"/>
              <a:t>Setting up the pipeline</a:t>
            </a:r>
          </a:p>
          <a:p>
            <a:r>
              <a:rPr lang="en-US" sz="2800" dirty="0"/>
              <a:t>Analyzing the results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48761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79B2-68E5-4C85-9C7F-CB250366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623442"/>
            <a:ext cx="10058400" cy="1450757"/>
          </a:xfrm>
        </p:spPr>
        <p:txBody>
          <a:bodyPr/>
          <a:lstStyle/>
          <a:p>
            <a:r>
              <a:rPr lang="en-US" b="1" dirty="0"/>
              <a:t>Basic Steps in NGS platforms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C16887-DE40-4F0A-8EA7-1D303615D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736181"/>
            <a:ext cx="10175823" cy="5385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171B5-6BB6-49A2-AEE9-EC26CE0C8853}"/>
              </a:ext>
            </a:extLst>
          </p:cNvPr>
          <p:cNvSpPr txBox="1"/>
          <p:nvPr/>
        </p:nvSpPr>
        <p:spPr>
          <a:xfrm>
            <a:off x="5636302" y="6386731"/>
            <a:ext cx="640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https://link.springer.com/chapter/10.1007/978-981-13-8844-6_15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54DB84-0C46-46D9-A031-601DC43F108B}"/>
              </a:ext>
            </a:extLst>
          </p:cNvPr>
          <p:cNvSpPr/>
          <p:nvPr/>
        </p:nvSpPr>
        <p:spPr>
          <a:xfrm>
            <a:off x="3972393" y="4287188"/>
            <a:ext cx="3028013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91EE07-0CDC-49E4-B496-74A7D2C3A305}"/>
              </a:ext>
            </a:extLst>
          </p:cNvPr>
          <p:cNvSpPr/>
          <p:nvPr/>
        </p:nvSpPr>
        <p:spPr>
          <a:xfrm>
            <a:off x="4999219" y="3917345"/>
            <a:ext cx="944380" cy="444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380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3C3F-61AC-402A-A6F3-94E9DCBA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6CE13-D24C-4D5C-9271-65638F58F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935" y="404603"/>
            <a:ext cx="8286563" cy="5644268"/>
          </a:xfrm>
        </p:spPr>
      </p:pic>
    </p:spTree>
    <p:extLst>
      <p:ext uri="{BB962C8B-B14F-4D97-AF65-F5344CB8AC3E}">
        <p14:creationId xmlns:p14="http://schemas.microsoft.com/office/powerpoint/2010/main" val="3147256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E274-D913-4FB4-B7D0-30DAE60E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58D9B-0D27-4E4B-B07A-37282A95F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846" y="445346"/>
            <a:ext cx="8094689" cy="5663655"/>
          </a:xfrm>
        </p:spPr>
      </p:pic>
    </p:spTree>
    <p:extLst>
      <p:ext uri="{BB962C8B-B14F-4D97-AF65-F5344CB8AC3E}">
        <p14:creationId xmlns:p14="http://schemas.microsoft.com/office/powerpoint/2010/main" val="1718569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A70-5242-456A-A4F6-619D54A9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C02F4-05C7-47A4-9BD7-4BD796A44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654" y="226643"/>
            <a:ext cx="7341444" cy="5724735"/>
          </a:xfrm>
        </p:spPr>
      </p:pic>
    </p:spTree>
    <p:extLst>
      <p:ext uri="{BB962C8B-B14F-4D97-AF65-F5344CB8AC3E}">
        <p14:creationId xmlns:p14="http://schemas.microsoft.com/office/powerpoint/2010/main" val="415691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D71BD-F945-4387-9296-0FAED00A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Let’s get back in time!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3B66D3A-C807-4B71-8C20-DE8EBA6D6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480" y="669177"/>
            <a:ext cx="4492362" cy="34862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2CB3BB-6A36-4CAE-9418-6F11115B1969}"/>
              </a:ext>
            </a:extLst>
          </p:cNvPr>
          <p:cNvSpPr txBox="1"/>
          <p:nvPr/>
        </p:nvSpPr>
        <p:spPr>
          <a:xfrm>
            <a:off x="1065197" y="4174500"/>
            <a:ext cx="572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</a:rPr>
              <a:t>James Watson and Francis Crick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54613-E048-449A-B573-465A5BD9C04A}"/>
              </a:ext>
            </a:extLst>
          </p:cNvPr>
          <p:cNvSpPr txBox="1"/>
          <p:nvPr/>
        </p:nvSpPr>
        <p:spPr>
          <a:xfrm>
            <a:off x="6905160" y="955459"/>
            <a:ext cx="40239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1953  –  Structure of the DNA</a:t>
            </a:r>
          </a:p>
          <a:p>
            <a:r>
              <a:rPr lang="en-US" sz="2000" b="1" dirty="0"/>
              <a:t>1962  –  Nobel Prize in Medicine</a:t>
            </a:r>
          </a:p>
          <a:p>
            <a:r>
              <a:rPr lang="en-US" sz="2000" b="1" dirty="0"/>
              <a:t>1965  –  The first tRNA</a:t>
            </a:r>
          </a:p>
          <a:p>
            <a:r>
              <a:rPr lang="en-US" sz="2000" b="1" dirty="0"/>
              <a:t>1986  –  Robert Holley Nobel Prize</a:t>
            </a:r>
          </a:p>
          <a:p>
            <a:endParaRPr lang="en-IN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93407-4A86-40D8-8317-14C0BAD3AA4D}"/>
              </a:ext>
            </a:extLst>
          </p:cNvPr>
          <p:cNvSpPr txBox="1"/>
          <p:nvPr/>
        </p:nvSpPr>
        <p:spPr>
          <a:xfrm>
            <a:off x="6266339" y="2708005"/>
            <a:ext cx="4857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Without minimizing the pleasure of receiving awards and prizes, I think it is true that the greatest satisfaction for a scientist comes from carrying a major piece of research to a successful conclusion” (Holley, 1968)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2539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93F02-0CF3-47E1-9D9B-5B269ECB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Phred</a:t>
            </a:r>
            <a:r>
              <a:rPr lang="en-US" dirty="0"/>
              <a:t> Quality Score - V.I.S.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AC542-8FC0-4A62-8317-F2EEF0913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3521096"/>
            <a:ext cx="8526065" cy="22482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97601-8894-4C33-86EE-54CC2DF0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959090"/>
            <a:ext cx="7222262" cy="13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1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AE7C-187A-441C-845B-B1D91D3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&amp; Comparison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37F97-9428-4367-BB9B-273C856D4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15"/>
          <a:stretch/>
        </p:blipFill>
        <p:spPr>
          <a:xfrm>
            <a:off x="1904497" y="1918740"/>
            <a:ext cx="8383005" cy="4167265"/>
          </a:xfr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6C8FEB-1928-467B-A6C9-FEBC3017B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279957"/>
              </p:ext>
            </p:extLst>
          </p:nvPr>
        </p:nvGraphicFramePr>
        <p:xfrm>
          <a:off x="2440752" y="6354325"/>
          <a:ext cx="10058400" cy="365760"/>
        </p:xfrm>
        <a:graphic>
          <a:graphicData uri="http://schemas.openxmlformats.org/drawingml/2006/table">
            <a:tbl>
              <a:tblPr/>
              <a:tblGrid>
                <a:gridCol w="5029200">
                  <a:extLst>
                    <a:ext uri="{9D8B030D-6E8A-4147-A177-3AD203B41FA5}">
                      <a16:colId xmlns:a16="http://schemas.microsoft.com/office/drawing/2014/main" val="1268542576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8389410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3"/>
                        </a:rPr>
                        <a:t>doi:10.1155/2012/251364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40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68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7E6DA-8F41-4F4F-A4AE-53E3DB9A8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356" y="905933"/>
            <a:ext cx="712329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21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A70-5242-456A-A4F6-619D54A9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base quality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7C79BA4-35D3-44DB-A470-BF0CC9933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0E64F9-4264-4DAE-9DEA-2EED11E3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34" y="1845734"/>
            <a:ext cx="7655332" cy="44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08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CCBE-6C15-480F-A756-5E48DDA5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base quality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CDD9B-46F6-4719-9F34-2C171764D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419" y="1915974"/>
            <a:ext cx="6158122" cy="4655423"/>
          </a:xfrm>
        </p:spPr>
      </p:pic>
    </p:spTree>
    <p:extLst>
      <p:ext uri="{BB962C8B-B14F-4D97-AF65-F5344CB8AC3E}">
        <p14:creationId xmlns:p14="http://schemas.microsoft.com/office/powerpoint/2010/main" val="1101998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A70-5242-456A-A4F6-619D54A9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Content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57E232D-D3AE-47AC-AD13-60280551D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0BD836-D87F-4C57-AC26-91E4DF12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02" y="1845734"/>
            <a:ext cx="7411300" cy="46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07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E008-8EB0-4968-A6A3-EF3F6061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Overrepresented sequences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7DFD0-F10E-45C5-83AC-F696B8BC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118" y="1846263"/>
            <a:ext cx="6900090" cy="4022725"/>
          </a:xfrm>
        </p:spPr>
      </p:pic>
    </p:spTree>
    <p:extLst>
      <p:ext uri="{BB962C8B-B14F-4D97-AF65-F5344CB8AC3E}">
        <p14:creationId xmlns:p14="http://schemas.microsoft.com/office/powerpoint/2010/main" val="1846456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8E70-1B5B-474A-A432-AA9E9C21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Kmer</a:t>
            </a:r>
            <a:r>
              <a:rPr lang="en-US" dirty="0"/>
              <a:t> Content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CDEEF-1DF2-4E3F-8399-7951C5E69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319" y="1737360"/>
            <a:ext cx="7369878" cy="4479586"/>
          </a:xfrm>
        </p:spPr>
      </p:pic>
    </p:spTree>
    <p:extLst>
      <p:ext uri="{BB962C8B-B14F-4D97-AF65-F5344CB8AC3E}">
        <p14:creationId xmlns:p14="http://schemas.microsoft.com/office/powerpoint/2010/main" val="3822420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4D62-E75F-4047-88EB-F02EA8D4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: </a:t>
            </a:r>
            <a:r>
              <a:rPr lang="en-US" dirty="0" err="1"/>
              <a:t>fastq</a:t>
            </a:r>
            <a:r>
              <a:rPr lang="en-US" dirty="0"/>
              <a:t>-mcf Example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E08342-8F49-4C93-BC06-CC0E277CC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4801E-5270-4936-9B50-60725E45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9510"/>
            <a:ext cx="962159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89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6A57-F4CB-4F64-9A8C-41CEE9B2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38671-FF6B-487D-B34C-CBB1FDB1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So, now we have good quality reads to proceed with!</a:t>
            </a:r>
          </a:p>
          <a:p>
            <a:endParaRPr lang="en-US" sz="5400" dirty="0"/>
          </a:p>
          <a:p>
            <a:pPr marL="0" indent="0">
              <a:buNone/>
            </a:pP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413181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4E00-E50D-4073-8C20-3AABB282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25" y="286603"/>
            <a:ext cx="11647357" cy="1450757"/>
          </a:xfrm>
        </p:spPr>
        <p:txBody>
          <a:bodyPr/>
          <a:lstStyle/>
          <a:p>
            <a:r>
              <a:rPr lang="en-US" dirty="0"/>
              <a:t>Sequencing Breakthrough : The first generation</a:t>
            </a:r>
            <a:endParaRPr lang="en-IN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6C0F206-CF6F-4F07-BC2A-858DD7FF8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157"/>
          <a:stretch/>
        </p:blipFill>
        <p:spPr>
          <a:xfrm>
            <a:off x="697166" y="2251892"/>
            <a:ext cx="7948289" cy="2066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88C0BD-594F-4C11-B025-BF9CAC819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822" y="2050463"/>
            <a:ext cx="2686918" cy="23651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4EDB7B-ED93-4BDF-AC94-F25396F3F66A}"/>
              </a:ext>
            </a:extLst>
          </p:cNvPr>
          <p:cNvSpPr txBox="1"/>
          <p:nvPr/>
        </p:nvSpPr>
        <p:spPr>
          <a:xfrm>
            <a:off x="697166" y="4848760"/>
            <a:ext cx="8440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Scientific research is one of the most exciting and rewarding of occupations. It is like a voyage of discovery into unknown lands, seeking not for new territory but for new knowledge. It should appeal to those with a good sense of adventure.</a:t>
            </a:r>
          </a:p>
          <a:p>
            <a:r>
              <a:rPr lang="en-US" i="1" dirty="0"/>
              <a:t>Frederick Sanger’s speech at the Nobel Banquet, December 10, 1980</a:t>
            </a:r>
          </a:p>
          <a:p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70195-5A27-4B65-97AB-82DE18A55213}"/>
              </a:ext>
            </a:extLst>
          </p:cNvPr>
          <p:cNvSpPr txBox="1"/>
          <p:nvPr/>
        </p:nvSpPr>
        <p:spPr>
          <a:xfrm>
            <a:off x="9306745" y="4520476"/>
            <a:ext cx="2522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1958 – Insulin</a:t>
            </a:r>
          </a:p>
          <a:p>
            <a:pPr algn="ctr"/>
            <a:r>
              <a:rPr lang="en-US" b="1" dirty="0"/>
              <a:t>1980 – Sequencing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Nobel Prize in Chemistry</a:t>
            </a:r>
          </a:p>
        </p:txBody>
      </p:sp>
    </p:spTree>
    <p:extLst>
      <p:ext uri="{BB962C8B-B14F-4D97-AF65-F5344CB8AC3E}">
        <p14:creationId xmlns:p14="http://schemas.microsoft.com/office/powerpoint/2010/main" val="2467252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6A57-F4CB-4F64-9A8C-41CEE9B2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38671-FF6B-487D-B34C-CBB1FDB1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What are we looking for?</a:t>
            </a:r>
          </a:p>
          <a:p>
            <a:endParaRPr lang="en-US" sz="5400" dirty="0"/>
          </a:p>
          <a:p>
            <a:endParaRPr lang="en-US" sz="5400" dirty="0"/>
          </a:p>
          <a:p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950638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DNA">
            <a:extLst>
              <a:ext uri="{FF2B5EF4-FFF2-40B4-BE49-F238E27FC236}">
                <a16:creationId xmlns:a16="http://schemas.microsoft.com/office/drawing/2014/main" id="{94EA2746-B416-425C-8ACA-E4BBF12C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C92F5B-6A76-42E2-8022-F8E9F5F5DCF4}"/>
              </a:ext>
            </a:extLst>
          </p:cNvPr>
          <p:cNvSpPr txBox="1"/>
          <p:nvPr/>
        </p:nvSpPr>
        <p:spPr>
          <a:xfrm>
            <a:off x="6291109" y="869430"/>
            <a:ext cx="5247747" cy="4999664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target genes?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 any changes/variation in the whole genome?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 any changes/variation only in the protein encoding genome?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we need to understand the methylation presence of some genes?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Whether we are looking to quantify the gene expression?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Whether we want to compare samples on the basis of some genes?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265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4EAD-AEE7-44EB-8FF9-1E7E86BF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831" y="2598690"/>
            <a:ext cx="6750987" cy="1450757"/>
          </a:xfrm>
        </p:spPr>
        <p:txBody>
          <a:bodyPr>
            <a:noAutofit/>
          </a:bodyPr>
          <a:lstStyle/>
          <a:p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Applications</a:t>
            </a: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      V.I.S.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25E0ABD-F628-4879-82D9-50DD242E1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F8475F-1BA2-44A9-B7E7-AA2BD300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2" y="194872"/>
            <a:ext cx="10931136" cy="59061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271053-BADF-4139-BE01-1137E563A638}"/>
              </a:ext>
            </a:extLst>
          </p:cNvPr>
          <p:cNvSpPr txBox="1"/>
          <p:nvPr/>
        </p:nvSpPr>
        <p:spPr>
          <a:xfrm>
            <a:off x="651714" y="6550223"/>
            <a:ext cx="1074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https://www.europeanpharmaceuticalreview.com/article/10409/dna-sequencing-technologies-and-emerging-applications-in-drug-discovery/</a:t>
            </a:r>
          </a:p>
        </p:txBody>
      </p:sp>
    </p:spTree>
    <p:extLst>
      <p:ext uri="{BB962C8B-B14F-4D97-AF65-F5344CB8AC3E}">
        <p14:creationId xmlns:p14="http://schemas.microsoft.com/office/powerpoint/2010/main" val="288119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40560-F89C-4C89-8E1C-A7B890A6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74BAE-8D9D-4D6A-9D79-67B6228AB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66" y="286603"/>
            <a:ext cx="10253854" cy="6028465"/>
          </a:xfrm>
        </p:spPr>
      </p:pic>
    </p:spTree>
    <p:extLst>
      <p:ext uri="{BB962C8B-B14F-4D97-AF65-F5344CB8AC3E}">
        <p14:creationId xmlns:p14="http://schemas.microsoft.com/office/powerpoint/2010/main" val="2673355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C77A-3114-4406-8AC2-6174584E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: Transcriptome Analysis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7E5E9-9DD3-4427-9D2D-E1987C626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804" y="1737360"/>
            <a:ext cx="5616330" cy="46144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1DADF-E9CB-40D4-A836-8E5AF3791C3F}"/>
              </a:ext>
            </a:extLst>
          </p:cNvPr>
          <p:cNvSpPr txBox="1"/>
          <p:nvPr/>
        </p:nvSpPr>
        <p:spPr>
          <a:xfrm>
            <a:off x="224852" y="2334494"/>
            <a:ext cx="7135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</a:t>
            </a:r>
          </a:p>
          <a:p>
            <a:r>
              <a:rPr lang="en-US" dirty="0"/>
              <a:t>    -----</a:t>
            </a:r>
          </a:p>
          <a:p>
            <a:r>
              <a:rPr lang="en-US" dirty="0"/>
              <a:t>         ----</a:t>
            </a:r>
          </a:p>
          <a:p>
            <a:r>
              <a:rPr lang="en-US" dirty="0"/>
              <a:t>---------</a:t>
            </a:r>
          </a:p>
          <a:p>
            <a:r>
              <a:rPr lang="en-US" dirty="0"/>
              <a:t> ------</a:t>
            </a:r>
          </a:p>
          <a:p>
            <a:r>
              <a:rPr lang="en-US" dirty="0"/>
              <a:t>          -------</a:t>
            </a:r>
          </a:p>
          <a:p>
            <a:r>
              <a:rPr lang="en-US" dirty="0"/>
              <a:t>                 -------</a:t>
            </a:r>
          </a:p>
          <a:p>
            <a:r>
              <a:rPr lang="en-US" dirty="0"/>
              <a:t>---------------------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4392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8BAA-AD41-434D-8798-2535E50B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A44149-3443-4899-B47B-0966B9464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4121"/>
            <a:ext cx="9302184" cy="6339883"/>
          </a:xfrm>
        </p:spPr>
      </p:pic>
    </p:spTree>
    <p:extLst>
      <p:ext uri="{BB962C8B-B14F-4D97-AF65-F5344CB8AC3E}">
        <p14:creationId xmlns:p14="http://schemas.microsoft.com/office/powerpoint/2010/main" val="2516556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8995-0CD8-48A2-B36D-0C1043C3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A2C351-7703-4795-B9E8-349D78869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348" y="76798"/>
            <a:ext cx="9725618" cy="6287862"/>
          </a:xfrm>
        </p:spPr>
      </p:pic>
    </p:spTree>
    <p:extLst>
      <p:ext uri="{BB962C8B-B14F-4D97-AF65-F5344CB8AC3E}">
        <p14:creationId xmlns:p14="http://schemas.microsoft.com/office/powerpoint/2010/main" val="16943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389BE-EE0C-48DB-B78D-60A1A9E3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AACDB-5C79-4CB3-AE71-D43E31C0A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219" y="181672"/>
            <a:ext cx="10190501" cy="6174158"/>
          </a:xfrm>
        </p:spPr>
      </p:pic>
    </p:spTree>
    <p:extLst>
      <p:ext uri="{BB962C8B-B14F-4D97-AF65-F5344CB8AC3E}">
        <p14:creationId xmlns:p14="http://schemas.microsoft.com/office/powerpoint/2010/main" val="398064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DC122-056C-4E1A-810F-EC6D4377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983BF-D5D7-499F-899D-38BC0EFC5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-28136"/>
            <a:ext cx="9648862" cy="626227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2AC95C-B807-446A-A6C6-8D200809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966" y="1011981"/>
            <a:ext cx="3750150" cy="31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5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39FA-381F-4027-9793-06E4E718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2005A1-9E20-4CE6-BDEB-D0331930B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868" y="0"/>
            <a:ext cx="8364511" cy="6259893"/>
          </a:xfrm>
        </p:spPr>
      </p:pic>
    </p:spTree>
    <p:extLst>
      <p:ext uri="{BB962C8B-B14F-4D97-AF65-F5344CB8AC3E}">
        <p14:creationId xmlns:p14="http://schemas.microsoft.com/office/powerpoint/2010/main" val="295197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BC6A-EDE0-4358-B503-4448D4B2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Genome Project (1990-2003)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E3A73B-067F-4CD8-B963-5A691B0617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5585" y="2002716"/>
            <a:ext cx="9755599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I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dentify all the approximately 20,000-25,000 genes in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DNA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D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etermine the sequences of the 3 billion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chemical base pairs that make up human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DNA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S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tore this information in databases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I</a:t>
            </a: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mprove tools for data analysis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https://web.ornl.gov/sci/techresources/Human_Genome/project/index.shtml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C6A47-D94A-4043-A7BC-073394C8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68" y="1997416"/>
            <a:ext cx="3281632" cy="42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46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079E-E466-4593-BCF4-ECD9B9FC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F8479-5ECB-4B75-8087-C0821612C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194" y="132346"/>
            <a:ext cx="9030127" cy="6006465"/>
          </a:xfrm>
        </p:spPr>
      </p:pic>
    </p:spTree>
    <p:extLst>
      <p:ext uri="{BB962C8B-B14F-4D97-AF65-F5344CB8AC3E}">
        <p14:creationId xmlns:p14="http://schemas.microsoft.com/office/powerpoint/2010/main" val="3125416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619-96F8-4DAC-ABF8-E55106C1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06657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Standard </a:t>
            </a:r>
            <a:br>
              <a:rPr lang="en-US" b="1" dirty="0"/>
            </a:br>
            <a:r>
              <a:rPr lang="en-US" b="1" dirty="0"/>
              <a:t>RNA-Seq </a:t>
            </a:r>
            <a:br>
              <a:rPr lang="en-US" b="1" dirty="0"/>
            </a:br>
            <a:r>
              <a:rPr lang="en-US" b="1" dirty="0"/>
              <a:t>pipeline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48F7A-5DBB-4DC7-81C5-9B3943F6F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075" y="277437"/>
            <a:ext cx="7639240" cy="58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7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3894-57F6-4ADA-9034-D38F1333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E5B77-EEFC-4566-A50B-838ECA72E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211" y="2019920"/>
            <a:ext cx="11764281" cy="3901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Fastq</a:t>
            </a:r>
            <a:r>
              <a:rPr lang="en-US" sz="2800" dirty="0"/>
              <a:t> &gt;Adapter Trimming</a:t>
            </a:r>
          </a:p>
          <a:p>
            <a:pPr marL="0" indent="0">
              <a:buNone/>
            </a:pPr>
            <a:r>
              <a:rPr lang="en-US" sz="2800" dirty="0"/>
              <a:t>Contamination removal</a:t>
            </a:r>
          </a:p>
          <a:p>
            <a:pPr marL="0" indent="0">
              <a:buNone/>
            </a:pPr>
            <a:r>
              <a:rPr lang="en-US" sz="2800" dirty="0"/>
              <a:t>Alignment</a:t>
            </a:r>
          </a:p>
          <a:p>
            <a:pPr marL="0" indent="0">
              <a:buNone/>
            </a:pPr>
            <a:r>
              <a:rPr lang="en-US" sz="2800" dirty="0"/>
              <a:t>Expression Estimation/Normalization</a:t>
            </a:r>
          </a:p>
          <a:p>
            <a:pPr marL="0" indent="0">
              <a:buNone/>
            </a:pPr>
            <a:r>
              <a:rPr lang="en-US" sz="2800" dirty="0"/>
              <a:t>Differential Expression</a:t>
            </a:r>
          </a:p>
          <a:p>
            <a:pPr marL="0" indent="0">
              <a:buNone/>
            </a:pPr>
            <a:r>
              <a:rPr lang="en-US" sz="2800" dirty="0"/>
              <a:t>Pathway and Gene Ontology Studies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19606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3252-B29C-4A30-BB53-A53EA278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920" y="5211801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Interactive heatmaps with R packages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2D9D8-3E8A-4344-8A69-90A320D0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01" y="640080"/>
            <a:ext cx="490168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E8B689-5362-4142-BC83-DF2062EF2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75551" y="821817"/>
            <a:ext cx="5376369" cy="323926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99088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5A1D-2D90-44D6-9819-B41C2110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D2813-629B-4A81-A890-34613BDA7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18741"/>
            <a:ext cx="9260196" cy="4362138"/>
          </a:xfrm>
        </p:spPr>
      </p:pic>
    </p:spTree>
    <p:extLst>
      <p:ext uri="{BB962C8B-B14F-4D97-AF65-F5344CB8AC3E}">
        <p14:creationId xmlns:p14="http://schemas.microsoft.com/office/powerpoint/2010/main" val="25728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7A1A-4083-48EF-8F0D-D180AA9D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Analysis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FEBC0-41C4-4355-BBA1-07294407A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3676"/>
            <a:ext cx="9015384" cy="4027412"/>
          </a:xfrm>
        </p:spPr>
      </p:pic>
    </p:spTree>
    <p:extLst>
      <p:ext uri="{BB962C8B-B14F-4D97-AF65-F5344CB8AC3E}">
        <p14:creationId xmlns:p14="http://schemas.microsoft.com/office/powerpoint/2010/main" val="1647803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6FA0-82D7-4F9C-8096-664904CF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428029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Applications of Single Cell Analysis</a:t>
            </a:r>
            <a:endParaRPr lang="en-IN" sz="480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D178AF-2A5E-43D3-8C30-DB37454CDD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6421" y="1375624"/>
          <a:ext cx="6481996" cy="5482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383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C9107-EB6D-4591-9929-4D5F1821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Single Cell and Cancer V.I.S.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043592-3431-4131-B177-28B3BDBD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452" y="213953"/>
            <a:ext cx="5781407" cy="590641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3834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3A8D7-3C60-48FD-9C57-936A748E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892" y="901306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Single Cell Analysis vs Bulk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D4646-3315-4B07-9CDB-DEF67797B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82" y="295084"/>
            <a:ext cx="7917523" cy="597274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245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52A7-8A5C-433F-B54B-A1732145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Multi-omics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2C4EBE-78AF-4DB0-8C9A-49AF87363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602" y="994432"/>
            <a:ext cx="11853000" cy="430609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7F40FA-3AEA-4162-99D2-7A3417289CB0}"/>
              </a:ext>
            </a:extLst>
          </p:cNvPr>
          <p:cNvSpPr txBox="1"/>
          <p:nvPr/>
        </p:nvSpPr>
        <p:spPr>
          <a:xfrm>
            <a:off x="4437088" y="5678902"/>
            <a:ext cx="754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https://baiba-vilne-bioinformatician.com/2018/01/28/multi-omics-revolution/</a:t>
            </a:r>
          </a:p>
        </p:txBody>
      </p:sp>
    </p:spTree>
    <p:extLst>
      <p:ext uri="{BB962C8B-B14F-4D97-AF65-F5344CB8AC3E}">
        <p14:creationId xmlns:p14="http://schemas.microsoft.com/office/powerpoint/2010/main" val="269408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2983-E62C-44EC-ACFF-6937FFC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Genome Project (1990-2003)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B566-82A0-42FD-A750-7CFCB4535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48037"/>
            <a:ext cx="6008058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“The genome could be thought of in terms of a book with multiple uses: "It's a history book - a narrative of the journey of our species through time. It's a shop manual, with an incredibly detailed blueprint for building every human cell. And it's a transformative textbook of medicine, with insights that will give health care providers immense new powers to treat, prevent and cure disease."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42AED-691F-44EC-9E75-8A642AFA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349" y="1891748"/>
            <a:ext cx="2897599" cy="426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CE91-0B8D-4B80-8617-1716DEFE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8E0BB-8D06-4BA1-8187-18A8D794D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https://www.ncbi.nlm.nih.gov/pmc/articles/PMC3841808/</a:t>
            </a:r>
            <a:endParaRPr lang="en-IN" dirty="0"/>
          </a:p>
          <a:p>
            <a:r>
              <a:rPr lang="en-IN" dirty="0">
                <a:hlinkClick r:id="rId3"/>
              </a:rPr>
              <a:t>https://www.intechopen.com/books/next-generation-sequencing-advances-applications-and-challenges/next-generation-sequencing-an-overview-of-the-history-tools-and-omic-applications</a:t>
            </a:r>
            <a:endParaRPr lang="en-IN" dirty="0"/>
          </a:p>
          <a:p>
            <a:r>
              <a:rPr lang="en-IN" dirty="0">
                <a:hlinkClick r:id="rId4"/>
              </a:rPr>
              <a:t>https://www.genome.gov/about-genomics/fact-sheets/Transcriptome-Fact-Sheet</a:t>
            </a:r>
            <a:endParaRPr lang="en-IN" dirty="0"/>
          </a:p>
          <a:p>
            <a:r>
              <a:rPr lang="en-IN" dirty="0">
                <a:hlinkClick r:id="rId5"/>
              </a:rPr>
              <a:t>https://www.ncbi.nlm.nih.gov/pmc/articles/PMC2876223/</a:t>
            </a:r>
            <a:endParaRPr lang="en-IN" dirty="0"/>
          </a:p>
          <a:p>
            <a:r>
              <a:rPr lang="en-IN" dirty="0">
                <a:hlinkClick r:id="rId6"/>
              </a:rPr>
              <a:t>https://www.ncbi.nlm.nih.gov/pmc/articles/PMC5136769/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690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BE10-DE71-44AB-A77A-E0D747D1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2C73-0E2B-44B3-BEED-9A31BF482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Thank you : )</a:t>
            </a:r>
          </a:p>
          <a:p>
            <a:pPr algn="ctr"/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042618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40B5-C71D-4E88-A59E-1E1A086D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generation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DD73A-4D63-4BA5-81F2-0DC607D6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0496" y="1737360"/>
            <a:ext cx="10058400" cy="4023360"/>
          </a:xfrm>
        </p:spPr>
        <p:txBody>
          <a:bodyPr>
            <a:normAutofit/>
          </a:bodyPr>
          <a:lstStyle/>
          <a:p>
            <a:r>
              <a:rPr lang="en-US" sz="2400" b="1" dirty="0"/>
              <a:t>- Sequencing by Synthesis</a:t>
            </a:r>
          </a:p>
          <a:p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94081-60A1-4C59-9B58-BF23ABCABBC3}"/>
              </a:ext>
            </a:extLst>
          </p:cNvPr>
          <p:cNvSpPr txBox="1"/>
          <p:nvPr/>
        </p:nvSpPr>
        <p:spPr>
          <a:xfrm>
            <a:off x="275870" y="2141210"/>
            <a:ext cx="108798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Ion Torrent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Correct nucleotide is incorporated across from its </a:t>
            </a:r>
          </a:p>
          <a:p>
            <a:r>
              <a:rPr lang="en-US" sz="2400" dirty="0"/>
              <a:t>     complementary base in a growing DNA chain, a hydrogen  </a:t>
            </a:r>
          </a:p>
          <a:p>
            <a:r>
              <a:rPr lang="en-US" sz="2400" dirty="0"/>
              <a:t>     ion is released.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Changes the pH of the solution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Voltage change is recorded by an ion sensor much like </a:t>
            </a:r>
          </a:p>
          <a:p>
            <a:r>
              <a:rPr lang="en-US" sz="2400" dirty="0"/>
              <a:t>      a pH 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no nucleotide is incorporated, no voltage spike occurs.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0FA3F-7145-4398-90EE-05E21A7D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188" y="2715433"/>
            <a:ext cx="3572374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8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40B5-C71D-4E88-A59E-1E1A086D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Pyrosequencing : The second generation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9A8DC2-866D-41F5-92EA-A19DBD4D03BA}"/>
              </a:ext>
            </a:extLst>
          </p:cNvPr>
          <p:cNvSpPr txBox="1"/>
          <p:nvPr/>
        </p:nvSpPr>
        <p:spPr>
          <a:xfrm>
            <a:off x="1097280" y="1779687"/>
            <a:ext cx="627287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Generation of million of reads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Speed of the sequencing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Low cost of sequencing</a:t>
            </a:r>
          </a:p>
          <a:p>
            <a:r>
              <a:rPr lang="en-IN" dirty="0"/>
              <a:t>$500 per 1000 bases</a:t>
            </a:r>
          </a:p>
          <a:p>
            <a:r>
              <a:rPr lang="en-US" dirty="0"/>
              <a:t>$0.50 per 1000 bases for next generation sequencing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Detect sequencing output w/o electrophoresis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C4869-E8E2-4EA9-9743-0214698634BE}"/>
              </a:ext>
            </a:extLst>
          </p:cNvPr>
          <p:cNvSpPr txBox="1"/>
          <p:nvPr/>
        </p:nvSpPr>
        <p:spPr>
          <a:xfrm>
            <a:off x="7370151" y="2591654"/>
            <a:ext cx="50816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i="0" u="none" strike="noStrike" baseline="0" dirty="0">
                <a:latin typeface="MinionPro-Regular"/>
              </a:rPr>
              <a:t>Roche/454 launched in 2005, Ion Torrent</a:t>
            </a:r>
          </a:p>
          <a:p>
            <a:pPr algn="l"/>
            <a:r>
              <a:rPr lang="en-IN" sz="2800" b="1" i="0" u="none" strike="noStrike" baseline="0" dirty="0">
                <a:latin typeface="MinionPro-Regular"/>
              </a:rPr>
              <a:t> </a:t>
            </a:r>
          </a:p>
          <a:p>
            <a:pPr algn="l"/>
            <a:r>
              <a:rPr lang="en-IN" sz="2800" b="1" i="0" u="none" strike="noStrike" baseline="0" dirty="0">
                <a:latin typeface="MinionPro-Regular"/>
              </a:rPr>
              <a:t>Illumina/</a:t>
            </a:r>
            <a:r>
              <a:rPr lang="en-IN" sz="2800" b="1" i="0" u="none" strike="noStrike" baseline="0" dirty="0" err="1">
                <a:latin typeface="MinionPro-Regular"/>
              </a:rPr>
              <a:t>Solexa</a:t>
            </a:r>
            <a:r>
              <a:rPr lang="en-IN" sz="2800" b="1" i="0" u="none" strike="noStrike" baseline="0" dirty="0">
                <a:latin typeface="MinionPro-Regular"/>
              </a:rPr>
              <a:t> in 2006</a:t>
            </a:r>
          </a:p>
          <a:p>
            <a:pPr algn="l"/>
            <a:endParaRPr lang="en-IN" sz="2800" b="1" dirty="0">
              <a:latin typeface="MinionPro-Regular"/>
            </a:endParaRPr>
          </a:p>
          <a:p>
            <a:pPr algn="l"/>
            <a:r>
              <a:rPr lang="en-US" sz="2800" b="1" i="0" u="none" strike="noStrike" baseline="0" dirty="0">
                <a:latin typeface="MinionPro-Regular"/>
              </a:rPr>
              <a:t>ABI/</a:t>
            </a:r>
            <a:r>
              <a:rPr lang="en-US" sz="2800" b="1" i="0" u="none" strike="noStrike" baseline="0" dirty="0" err="1">
                <a:latin typeface="MinionPro-Regular"/>
              </a:rPr>
              <a:t>SOLiD</a:t>
            </a:r>
            <a:r>
              <a:rPr lang="en-US" sz="2800" b="1" dirty="0">
                <a:latin typeface="MinionPro-Regular"/>
              </a:rPr>
              <a:t> in 2007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7719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40B5-C71D-4E88-A59E-1E1A086D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Pyrosequencing : The second generation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DD73A-4D63-4BA5-81F2-0DC607D6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116" y="5289707"/>
            <a:ext cx="7491864" cy="1146991"/>
          </a:xfrm>
        </p:spPr>
        <p:txBody>
          <a:bodyPr>
            <a:normAutofit/>
          </a:bodyPr>
          <a:lstStyle/>
          <a:p>
            <a:r>
              <a:rPr lang="en-US" b="1" dirty="0"/>
              <a:t>No need of heavily modified dNTPs</a:t>
            </a:r>
          </a:p>
          <a:p>
            <a:r>
              <a:rPr lang="en-US" b="1" dirty="0"/>
              <a:t>Real time observation w/o gel electrophoresis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E1018-C8EF-497B-8AC8-6DB1BEE6A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14"/>
          <a:stretch/>
        </p:blipFill>
        <p:spPr>
          <a:xfrm>
            <a:off x="6096000" y="2028078"/>
            <a:ext cx="5150031" cy="2970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D2908-5D6B-4B25-8162-4B4D61A28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658"/>
          <a:stretch/>
        </p:blipFill>
        <p:spPr>
          <a:xfrm>
            <a:off x="1097280" y="2028078"/>
            <a:ext cx="5059680" cy="40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9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8481-2FAC-4F67-9FA6-686F40AD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:The second generation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85549-E5E6-4B99-9FA4-42E4CFE7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65459"/>
            <a:ext cx="10058400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Major player in the second generation sequencing domain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Principle : Bridge amplification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Error Rate : &lt;0.1% - 10%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 than 90% of the world's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Ultra-high throughput</a:t>
            </a:r>
          </a:p>
          <a:p>
            <a:pPr marL="0" indent="0">
              <a:buNone/>
            </a:pP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710074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1668</TotalTime>
  <Words>1144</Words>
  <Application>Microsoft Office PowerPoint</Application>
  <PresentationFormat>Widescreen</PresentationFormat>
  <Paragraphs>188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Lato</vt:lpstr>
      <vt:lpstr>MinionPro-Regular</vt:lpstr>
      <vt:lpstr>Retrospect</vt:lpstr>
      <vt:lpstr>Next-generation Sequencing (NGS)</vt:lpstr>
      <vt:lpstr>Flow</vt:lpstr>
      <vt:lpstr>Let’s get back in time!</vt:lpstr>
      <vt:lpstr>Sequencing Breakthrough : The first generation</vt:lpstr>
      <vt:lpstr>The Human Genome Project (1990-2003)</vt:lpstr>
      <vt:lpstr>The Human Genome Project (1990-2003)</vt:lpstr>
      <vt:lpstr>Pyrosequencing : The second generation </vt:lpstr>
      <vt:lpstr>Pyrosequencing : The second generation </vt:lpstr>
      <vt:lpstr>Illumina :The second generation </vt:lpstr>
      <vt:lpstr>Oxford Nanopore : The third generation</vt:lpstr>
      <vt:lpstr>SMRT PacBio : The third generation</vt:lpstr>
      <vt:lpstr>Recap :</vt:lpstr>
      <vt:lpstr> Applications        V.I.S.</vt:lpstr>
      <vt:lpstr>Basic Steps in NGS platforms</vt:lpstr>
      <vt:lpstr>Illumina Sequencing </vt:lpstr>
      <vt:lpstr>How to pool samples ? This is how we reduce the cost!!!!!! Multiplexing/Pooling</vt:lpstr>
      <vt:lpstr>PowerPoint Presentation</vt:lpstr>
      <vt:lpstr>Illumina NGS Technology </vt:lpstr>
      <vt:lpstr>PowerPoint Presentation</vt:lpstr>
      <vt:lpstr>PowerPoint Presentation</vt:lpstr>
      <vt:lpstr>PowerPoint Presentation</vt:lpstr>
      <vt:lpstr>PowerPoint Presentation</vt:lpstr>
      <vt:lpstr>Flow Cell</vt:lpstr>
      <vt:lpstr>Demultiplexing</vt:lpstr>
      <vt:lpstr>Today’s topics</vt:lpstr>
      <vt:lpstr>Basic Steps in NGS platforms</vt:lpstr>
      <vt:lpstr>PowerPoint Presentation</vt:lpstr>
      <vt:lpstr>FASTQ</vt:lpstr>
      <vt:lpstr>PowerPoint Presentation</vt:lpstr>
      <vt:lpstr>Phred Quality Score - V.I.S.</vt:lpstr>
      <vt:lpstr>Quality &amp; Comparison</vt:lpstr>
      <vt:lpstr>PowerPoint Presentation</vt:lpstr>
      <vt:lpstr>Per base quality</vt:lpstr>
      <vt:lpstr>Per base quality</vt:lpstr>
      <vt:lpstr>Sequence Content</vt:lpstr>
      <vt:lpstr>Overrepresented sequences</vt:lpstr>
      <vt:lpstr>Kmer Content</vt:lpstr>
      <vt:lpstr>Pre-processing : fastq-mcf Example</vt:lpstr>
      <vt:lpstr>PowerPoint Presentation</vt:lpstr>
      <vt:lpstr>PowerPoint Presentation</vt:lpstr>
      <vt:lpstr>PowerPoint Presentation</vt:lpstr>
      <vt:lpstr> Applications        V.I.S.</vt:lpstr>
      <vt:lpstr>PowerPoint Presentation</vt:lpstr>
      <vt:lpstr>RNA-Seq : Transcriptome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  RNA-Seq  pipeline</vt:lpstr>
      <vt:lpstr>RNA-Seq Steps</vt:lpstr>
      <vt:lpstr>Interactive heatmaps with R packages</vt:lpstr>
      <vt:lpstr>PCA</vt:lpstr>
      <vt:lpstr>Single Cell Analysis</vt:lpstr>
      <vt:lpstr>Applications of Single Cell Analysis</vt:lpstr>
      <vt:lpstr>Single Cell and Cancer V.I.S.</vt:lpstr>
      <vt:lpstr>Single Cell Analysis vs Bulk Analysis</vt:lpstr>
      <vt:lpstr>Multi-omics</vt:lpstr>
      <vt:lpstr>References</vt:lpstr>
      <vt:lpstr>PowerPoint Presentation</vt:lpstr>
      <vt:lpstr>The second generation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 Sequencing</dc:title>
  <dc:creator>Jyoti Kataria</dc:creator>
  <cp:lastModifiedBy>Jyoti Kataria</cp:lastModifiedBy>
  <cp:revision>111</cp:revision>
  <dcterms:created xsi:type="dcterms:W3CDTF">2021-05-23T07:31:20Z</dcterms:created>
  <dcterms:modified xsi:type="dcterms:W3CDTF">2021-09-03T04:46:17Z</dcterms:modified>
</cp:coreProperties>
</file>